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4.png>
</file>

<file path=ppt/media/image25.png>
</file>

<file path=ppt/media/image26.png>
</file>

<file path=ppt/media/image27.png>
</file>

<file path=ppt/media/image4.png>
</file>

<file path=ppt/media/image6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document/d/1sme4_V2Lys6oqCijptkrlIUOhpev1yzqzwQRctf-Iuk/edit?usp=sharing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document/d/1sme4_V2Lys6oqCijptkrlIUOhpev1yzqzwQRctf-Iuk/edit?usp=sharing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document/d/1sme4_V2Lys6oqCijptkrlIUOhpev1yzqzwQRctf-Iuk/edit?usp=sharing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document/d/1sme4_V2Lys6oqCijptkrlIUOhpev1yzqzwQRctf-Iuk/edit?usp=sharing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document/d/1sme4_V2Lys6oqCijptkrlIUOhpev1yzqzwQRctf-Iuk/edit?usp=sharing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document/d/1sme4_V2Lys6oqCijptkrlIUOhpev1yzqzwQRctf-Iuk/edit?usp=sharing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5ef4b6a81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65ef4b6a81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2e524b803d_1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2e524b803d_1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Ejercicios: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https://docs.google.com/document/d/1sme4_V2Lys6oqCijptkrlIUOhpev1yzqzwQRctf-Iuk/edit?usp=sharing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2e524b803d_1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2e524b803d_1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Ejercicios: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https://docs.google.com/document/d/1sme4_V2Lys6oqCijptkrlIUOhpev1yzqzwQRctf-Iuk/edit?usp=sharing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2e56c93ee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2e56c93ee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edffeaf464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edffeaf464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238e70ae6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238e70ae6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2e524b803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2e524b803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2e524b803d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2e524b803d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2e524b803d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2e524b803d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e524b803d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e524b803d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Ejercicios: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https://docs.google.com/document/d/1sme4_V2Lys6oqCijptkrlIUOhpev1yzqzwQRctf-Iuk/edit?usp=sharing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2e524b803d_1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2e524b803d_1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Ejercicios: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https://docs.google.com/document/d/1sme4_V2Lys6oqCijptkrlIUOhpev1yzqzwQRctf-Iuk/edit?usp=sharing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2e524b803d_1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2e524b803d_1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Ejercicios: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https://docs.google.com/document/d/1sme4_V2Lys6oqCijptkrlIUOhpev1yzqzwQRctf-Iuk/edit?usp=sharing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2e524b803d_1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2e524b803d_1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Ejercicios: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https://docs.google.com/document/d/1sme4_V2Lys6oqCijptkrlIUOhpev1yzqzwQRctf-Iuk/edit?usp=sharing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8.jp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27.png"/><Relationship Id="rId6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jpg"/><Relationship Id="rId4" Type="http://schemas.openxmlformats.org/officeDocument/2006/relationships/image" Target="../media/image1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jp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4.png"/><Relationship Id="rId5" Type="http://schemas.openxmlformats.org/officeDocument/2006/relationships/image" Target="../media/image16.png"/><Relationship Id="rId6" Type="http://schemas.openxmlformats.org/officeDocument/2006/relationships/image" Target="../media/image2.png"/><Relationship Id="rId7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5.png"/><Relationship Id="rId5" Type="http://schemas.openxmlformats.org/officeDocument/2006/relationships/image" Target="../media/image2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4.png"/><Relationship Id="rId5" Type="http://schemas.openxmlformats.org/officeDocument/2006/relationships/image" Target="../media/image2.png"/><Relationship Id="rId6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image" Target="../media/image2.png"/><Relationship Id="rId6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6.png"/><Relationship Id="rId5" Type="http://schemas.openxmlformats.org/officeDocument/2006/relationships/image" Target="../media/image15.png"/><Relationship Id="rId6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7.png"/><Relationship Id="rId6" Type="http://schemas.openxmlformats.org/officeDocument/2006/relationships/image" Target="../media/image8.jpg"/><Relationship Id="rId7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449725" y="305650"/>
            <a:ext cx="539401" cy="130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2764" l="22055" r="57672" t="4480"/>
          <a:stretch/>
        </p:blipFill>
        <p:spPr>
          <a:xfrm>
            <a:off x="6918350" y="0"/>
            <a:ext cx="168624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5">
            <a:alphaModFix/>
          </a:blip>
          <a:srcRect b="2764" l="42328" r="51186" t="4480"/>
          <a:stretch/>
        </p:blipFill>
        <p:spPr>
          <a:xfrm>
            <a:off x="8604600" y="0"/>
            <a:ext cx="539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1133675" y="2351600"/>
            <a:ext cx="4048200" cy="376800"/>
          </a:xfrm>
          <a:prstGeom prst="rect">
            <a:avLst/>
          </a:prstGeom>
          <a:solidFill>
            <a:srgbClr val="FF85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Métodos con Arreglos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091539">
            <a:off x="6424450" y="3588826"/>
            <a:ext cx="1047074" cy="104705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1013875" y="1063972"/>
            <a:ext cx="5057700" cy="12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5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Clase 3</a:t>
            </a:r>
            <a:endParaRPr sz="5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013876" y="3182650"/>
            <a:ext cx="3705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Comenzamos</a:t>
            </a:r>
            <a:r>
              <a:rPr lang="en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en 10 min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013876" y="3578500"/>
            <a:ext cx="3705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:40pm (hora CDMX)</a:t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8" name="Google Shape;158;p22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F850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9" name="Google Shape;159;p22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56915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/>
          <p:nvPr/>
        </p:nvSpPr>
        <p:spPr>
          <a:xfrm>
            <a:off x="5552050" y="1184075"/>
            <a:ext cx="32373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En este caso, el </a:t>
            </a:r>
            <a:r>
              <a:rPr b="1" lang="en" sz="1300">
                <a:solidFill>
                  <a:srgbClr val="FADC12"/>
                </a:solidFill>
                <a:latin typeface="Montserrat"/>
                <a:ea typeface="Montserrat"/>
                <a:cs typeface="Montserrat"/>
                <a:sym typeface="Montserrat"/>
              </a:rPr>
              <a:t>objeto carritoCompras</a:t>
            </a:r>
            <a:r>
              <a:rPr b="1"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tiene un </a:t>
            </a:r>
            <a:r>
              <a:rPr b="1" lang="en" sz="1300">
                <a:solidFill>
                  <a:srgbClr val="29CF49"/>
                </a:solidFill>
                <a:latin typeface="Montserrat"/>
                <a:ea typeface="Montserrat"/>
                <a:cs typeface="Montserrat"/>
                <a:sym typeface="Montserrat"/>
              </a:rPr>
              <a:t>arreglo productos</a:t>
            </a:r>
            <a:r>
              <a:rPr b="1"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b="1" lang="en" sz="1300">
                <a:solidFill>
                  <a:srgbClr val="606CEA"/>
                </a:solidFill>
                <a:latin typeface="Montserrat"/>
                <a:ea typeface="Montserrat"/>
                <a:cs typeface="Montserrat"/>
                <a:sym typeface="Montserrat"/>
              </a:rPr>
              <a:t>dos métodos:</a:t>
            </a:r>
            <a:r>
              <a:rPr b="1"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b="1" lang="en" sz="1300">
                <a:solidFill>
                  <a:srgbClr val="606CEA"/>
                </a:solidFill>
                <a:latin typeface="Montserrat"/>
                <a:ea typeface="Montserrat"/>
                <a:cs typeface="Montserrat"/>
                <a:sym typeface="Montserrat"/>
              </a:rPr>
              <a:t>agregarProducto</a:t>
            </a:r>
            <a:r>
              <a:rPr b="1"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(que usa push() para agregar elementos al arreglo) 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b="1" lang="en" sz="1300">
                <a:solidFill>
                  <a:srgbClr val="606CEA"/>
                </a:solidFill>
                <a:latin typeface="Montserrat"/>
                <a:ea typeface="Montserrat"/>
                <a:cs typeface="Montserrat"/>
                <a:sym typeface="Montserrat"/>
              </a:rPr>
              <a:t>eliminarProducto</a:t>
            </a:r>
            <a:r>
              <a:rPr b="1"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(que usa splice() para eliminar elementos)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950" y="1184075"/>
            <a:ext cx="4482575" cy="277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>
            <a:off x="606777" y="297410"/>
            <a:ext cx="58170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Ejemplo 2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" name="Google Shape;167;p23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F850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8" name="Google Shape;168;p23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56915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/>
        </p:nvSpPr>
        <p:spPr>
          <a:xfrm>
            <a:off x="606776" y="297400"/>
            <a:ext cx="39147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Puedes crear arreglos donde cada elemento es un objeto: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126" y="1103225"/>
            <a:ext cx="3476625" cy="140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/>
        </p:nvSpPr>
        <p:spPr>
          <a:xfrm>
            <a:off x="956538" y="2811650"/>
            <a:ext cx="352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En este ejemplo, estudiantes es un </a:t>
            </a:r>
            <a:r>
              <a:rPr b="1" lang="en">
                <a:solidFill>
                  <a:schemeClr val="accent1"/>
                </a:solidFill>
              </a:rPr>
              <a:t>arreglo que contiene objetos</a:t>
            </a:r>
            <a:r>
              <a:rPr b="1" lang="en">
                <a:solidFill>
                  <a:schemeClr val="lt1"/>
                </a:solidFill>
              </a:rPr>
              <a:t>, cada uno con las propiedades nombre y edad.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72" name="Google Shape;172;p23"/>
          <p:cNvPicPr preferRelativeResize="0"/>
          <p:nvPr/>
        </p:nvPicPr>
        <p:blipFill rotWithShape="1">
          <a:blip r:embed="rId5">
            <a:alphaModFix/>
          </a:blip>
          <a:srcRect b="2764" l="10753" r="55962" t="4480"/>
          <a:stretch/>
        </p:blipFill>
        <p:spPr>
          <a:xfrm>
            <a:off x="6375425" y="0"/>
            <a:ext cx="276857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502364" y="104714"/>
            <a:ext cx="596800" cy="59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4"/>
          <p:cNvPicPr preferRelativeResize="0"/>
          <p:nvPr/>
        </p:nvPicPr>
        <p:blipFill rotWithShape="1">
          <a:blip r:embed="rId3">
            <a:alphaModFix amt="42000"/>
          </a:blip>
          <a:srcRect b="0" l="0" r="0" t="0"/>
          <a:stretch/>
        </p:blipFill>
        <p:spPr>
          <a:xfrm>
            <a:off x="0" y="0"/>
            <a:ext cx="9144003" cy="51435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t is sitting on a couch and typing on a laptop computer . (proporcionado por Tenor)" id="179" name="Google Shape;17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0275" y="1238250"/>
            <a:ext cx="4743450" cy="26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4"/>
          <p:cNvSpPr txBox="1"/>
          <p:nvPr/>
        </p:nvSpPr>
        <p:spPr>
          <a:xfrm>
            <a:off x="2200275" y="689450"/>
            <a:ext cx="4743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Hora de codear</a:t>
            </a:r>
            <a:endParaRPr b="1"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5"/>
          <p:cNvPicPr preferRelativeResize="0"/>
          <p:nvPr/>
        </p:nvPicPr>
        <p:blipFill rotWithShape="1">
          <a:blip r:embed="rId3">
            <a:alphaModFix amt="42000"/>
          </a:blip>
          <a:srcRect b="0" l="0" r="0" t="0"/>
          <a:stretch/>
        </p:blipFill>
        <p:spPr>
          <a:xfrm>
            <a:off x="0" y="0"/>
            <a:ext cx="9144003" cy="5143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 rotWithShape="1">
          <a:blip r:embed="rId4">
            <a:alphaModFix/>
          </a:blip>
          <a:srcRect b="40815" l="12047" r="12039" t="40815"/>
          <a:stretch/>
        </p:blipFill>
        <p:spPr>
          <a:xfrm>
            <a:off x="8288325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5"/>
          <p:cNvSpPr txBox="1"/>
          <p:nvPr>
            <p:ph idx="4294967295" type="subTitle"/>
          </p:nvPr>
        </p:nvSpPr>
        <p:spPr>
          <a:xfrm>
            <a:off x="1013875" y="405423"/>
            <a:ext cx="5057700" cy="6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5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 olviden</a:t>
            </a:r>
            <a:endParaRPr sz="5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p25"/>
          <p:cNvSpPr txBox="1"/>
          <p:nvPr>
            <p:ph idx="4294967295" type="subTitle"/>
          </p:nvPr>
        </p:nvSpPr>
        <p:spPr>
          <a:xfrm>
            <a:off x="2379900" y="1524050"/>
            <a:ext cx="4384200" cy="6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7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5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Las lecturas de       </a:t>
            </a:r>
            <a:r>
              <a:rPr lang="en" sz="5000">
                <a:solidFill>
                  <a:srgbClr val="606CEA"/>
                </a:solidFill>
                <a:latin typeface="Montserrat"/>
                <a:ea typeface="Montserrat"/>
                <a:cs typeface="Montserrat"/>
                <a:sym typeface="Montserrat"/>
              </a:rPr>
              <a:t>	   </a:t>
            </a:r>
            <a:r>
              <a:rPr lang="en" sz="5000">
                <a:solidFill>
                  <a:schemeClr val="lt1"/>
                </a:solidFill>
                <a:highlight>
                  <a:srgbClr val="5866F3"/>
                </a:highlight>
                <a:latin typeface="Montserrat"/>
                <a:ea typeface="Montserrat"/>
                <a:cs typeface="Montserrat"/>
                <a:sym typeface="Montserrat"/>
              </a:rPr>
              <a:t>edu.devf.la</a:t>
            </a:r>
            <a:r>
              <a:rPr lang="en" sz="5000">
                <a:solidFill>
                  <a:schemeClr val="lt1"/>
                </a:solidFill>
                <a:highlight>
                  <a:srgbClr val="606CEA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5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770025" y="1047000"/>
            <a:ext cx="3407400" cy="294300"/>
          </a:xfrm>
          <a:prstGeom prst="rect">
            <a:avLst/>
          </a:prstGeom>
          <a:solidFill>
            <a:srgbClr val="6BD9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Métodos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770025" y="2226025"/>
            <a:ext cx="3407400" cy="267000"/>
          </a:xfrm>
          <a:prstGeom prst="rect">
            <a:avLst/>
          </a:prstGeom>
          <a:solidFill>
            <a:srgbClr val="FF85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Objetos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770025" y="3631325"/>
            <a:ext cx="3407400" cy="267000"/>
          </a:xfrm>
          <a:prstGeom prst="rect">
            <a:avLst/>
          </a:prstGeom>
          <a:solidFill>
            <a:srgbClr val="FADC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Practica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 rotWithShape="1">
          <a:blip r:embed="rId3">
            <a:alphaModFix/>
          </a:blip>
          <a:srcRect b="2764" l="22054" r="51189" t="4480"/>
          <a:stretch/>
        </p:blipFill>
        <p:spPr>
          <a:xfrm>
            <a:off x="6918350" y="0"/>
            <a:ext cx="22256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640452" y="255410"/>
            <a:ext cx="5817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Temas</a:t>
            </a: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de la clase (180 min)</a:t>
            </a:r>
            <a:endParaRPr sz="1800">
              <a:solidFill>
                <a:schemeClr val="lt1"/>
              </a:solidFill>
            </a:endParaRPr>
          </a:p>
        </p:txBody>
      </p:sp>
      <p:cxnSp>
        <p:nvCxnSpPr>
          <p:cNvPr id="71" name="Google Shape;71;p14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C421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2" name="Google Shape;72;p14"/>
          <p:cNvPicPr preferRelativeResize="0"/>
          <p:nvPr/>
        </p:nvPicPr>
        <p:blipFill rotWithShape="1">
          <a:blip r:embed="rId4">
            <a:alphaModFix/>
          </a:blip>
          <a:srcRect b="40815" l="12047" r="12039" t="40815"/>
          <a:stretch/>
        </p:blipFill>
        <p:spPr>
          <a:xfrm>
            <a:off x="603380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03500" y="701526"/>
            <a:ext cx="596800" cy="5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883039" y="1264464"/>
            <a:ext cx="596800" cy="5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950349" y="3346877"/>
            <a:ext cx="539401" cy="58334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676800" y="1408875"/>
            <a:ext cx="3021000" cy="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reduce(), some(), includes(), every()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770025" y="2563300"/>
            <a:ext cx="3407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¿Qué es un objeto?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¿Para </a:t>
            </a: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qué</a:t>
            </a: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sirven? 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676800" y="3951775"/>
            <a:ext cx="2929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770025" y="4574625"/>
            <a:ext cx="2034000" cy="267000"/>
          </a:xfrm>
          <a:prstGeom prst="rect">
            <a:avLst/>
          </a:prstGeom>
          <a:solidFill>
            <a:srgbClr val="606C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Reto de la semana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/>
        </p:nvSpPr>
        <p:spPr>
          <a:xfrm>
            <a:off x="640452" y="292935"/>
            <a:ext cx="58170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reduce()</a:t>
            </a:r>
            <a:endParaRPr sz="1800">
              <a:solidFill>
                <a:schemeClr val="lt1"/>
              </a:solidFill>
            </a:endParaRPr>
          </a:p>
        </p:txBody>
      </p:sp>
      <p:cxnSp>
        <p:nvCxnSpPr>
          <p:cNvPr id="85" name="Google Shape;85;p15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F850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6" name="Google Shape;86;p15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56915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 rotWithShape="1">
          <a:blip r:embed="rId4">
            <a:alphaModFix/>
          </a:blip>
          <a:srcRect b="2764" l="10043" r="39179" t="4480"/>
          <a:stretch/>
        </p:blipFill>
        <p:spPr>
          <a:xfrm>
            <a:off x="4920301" y="0"/>
            <a:ext cx="42237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02364" y="104714"/>
            <a:ext cx="596800" cy="5968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/>
        </p:nvSpPr>
        <p:spPr>
          <a:xfrm>
            <a:off x="569150" y="1035425"/>
            <a:ext cx="3945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Función: 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Reduce el arreglo a un solo valor.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Cuándo usarlo: 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Cuando necesitas realizar un cálculo acumulativo sobre los elementos del arreglo, como sumar todos los números o encontrar el valor máximo.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0450" y="2367450"/>
            <a:ext cx="3945544" cy="4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/>
        </p:nvSpPr>
        <p:spPr>
          <a:xfrm>
            <a:off x="640452" y="292935"/>
            <a:ext cx="58170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every()</a:t>
            </a:r>
            <a:endParaRPr sz="1800">
              <a:solidFill>
                <a:schemeClr val="lt1"/>
              </a:solidFill>
            </a:endParaRPr>
          </a:p>
        </p:txBody>
      </p:sp>
      <p:cxnSp>
        <p:nvCxnSpPr>
          <p:cNvPr id="96" name="Google Shape;96;p16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F850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7" name="Google Shape;97;p16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56915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 rotWithShape="1">
          <a:blip r:embed="rId4">
            <a:alphaModFix/>
          </a:blip>
          <a:srcRect b="2764" l="10043" r="39179" t="4480"/>
          <a:stretch/>
        </p:blipFill>
        <p:spPr>
          <a:xfrm>
            <a:off x="4920301" y="0"/>
            <a:ext cx="42237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02364" y="104714"/>
            <a:ext cx="596800" cy="59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/>
        </p:nvSpPr>
        <p:spPr>
          <a:xfrm>
            <a:off x="569150" y="1035425"/>
            <a:ext cx="37545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Función: 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Comprueba si todos los elementos del arreglo cumplen con una condición.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Cuándo usarlo: 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Cuando necesitas saber si todos los elementos en el arreglo satisfacen un criterio.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1" name="Google Shape;10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9125" y="2326388"/>
            <a:ext cx="3754550" cy="4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/>
        </p:nvSpPr>
        <p:spPr>
          <a:xfrm>
            <a:off x="640452" y="292935"/>
            <a:ext cx="58170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includes()</a:t>
            </a:r>
            <a:endParaRPr sz="1800">
              <a:solidFill>
                <a:schemeClr val="lt1"/>
              </a:solidFill>
            </a:endParaRPr>
          </a:p>
        </p:txBody>
      </p:sp>
      <p:cxnSp>
        <p:nvCxnSpPr>
          <p:cNvPr id="107" name="Google Shape;107;p17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F850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8" name="Google Shape;108;p17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56915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 rotWithShape="1">
          <a:blip r:embed="rId4">
            <a:alphaModFix/>
          </a:blip>
          <a:srcRect b="2764" l="10043" r="39179" t="4480"/>
          <a:stretch/>
        </p:blipFill>
        <p:spPr>
          <a:xfrm>
            <a:off x="4920301" y="0"/>
            <a:ext cx="42237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02364" y="104714"/>
            <a:ext cx="596800" cy="59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/>
        </p:nvSpPr>
        <p:spPr>
          <a:xfrm>
            <a:off x="569150" y="1035425"/>
            <a:ext cx="37671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Función: 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Determina si un arreglo incluye un determinado elemento.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Cuándo usarlo: 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Cuando necesitas saber si un elemento específico existe en el arreglo.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0450" y="2129463"/>
            <a:ext cx="3695700" cy="6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/>
        </p:nvSpPr>
        <p:spPr>
          <a:xfrm>
            <a:off x="640452" y="292935"/>
            <a:ext cx="58170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some()</a:t>
            </a:r>
            <a:endParaRPr sz="1800">
              <a:solidFill>
                <a:schemeClr val="lt1"/>
              </a:solidFill>
            </a:endParaRPr>
          </a:p>
        </p:txBody>
      </p:sp>
      <p:cxnSp>
        <p:nvCxnSpPr>
          <p:cNvPr id="118" name="Google Shape;118;p18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F850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9" name="Google Shape;119;p18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56915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 rotWithShape="1">
          <a:blip r:embed="rId4">
            <a:alphaModFix/>
          </a:blip>
          <a:srcRect b="2764" l="10043" r="39179" t="4480"/>
          <a:stretch/>
        </p:blipFill>
        <p:spPr>
          <a:xfrm>
            <a:off x="4920301" y="0"/>
            <a:ext cx="4223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569150" y="1035425"/>
            <a:ext cx="3656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Función: 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Comprueba si al menos un elemento del arreglo cumple con una condición.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Cuándo usarlo: </a:t>
            </a: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Cuando necesitas saber si existe algún elemento en el arreglo que satisface un criterio.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450" y="2273350"/>
            <a:ext cx="3656344" cy="5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67274" y="4340227"/>
            <a:ext cx="539401" cy="583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/>
        </p:nvSpPr>
        <p:spPr>
          <a:xfrm>
            <a:off x="640452" y="292935"/>
            <a:ext cx="58170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Objetos</a:t>
            </a:r>
            <a:endParaRPr sz="1800">
              <a:solidFill>
                <a:schemeClr val="lt1"/>
              </a:solidFill>
            </a:endParaRPr>
          </a:p>
        </p:txBody>
      </p:sp>
      <p:cxnSp>
        <p:nvCxnSpPr>
          <p:cNvPr id="129" name="Google Shape;129;p19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F850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56915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/>
        </p:nvSpPr>
        <p:spPr>
          <a:xfrm>
            <a:off x="640450" y="904600"/>
            <a:ext cx="3000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En JavaScript, un objeto es una colección de propiedades.  Imagina un objeto como un contenedor que guarda información en forma de pares clave-valor.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Clave: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Es un identificador para la propiedad, como un nombre.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Valor: 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Es el dato que se asocia a la clave. Puede ser de cualquier tipo: un número, una cadena de texto, un booleano, otro objeto, una función, etc.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9525" y="1206475"/>
            <a:ext cx="4095826" cy="273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/>
        </p:nvSpPr>
        <p:spPr>
          <a:xfrm>
            <a:off x="606777" y="297410"/>
            <a:ext cx="58170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¿Para qué sirven los objetos?</a:t>
            </a:r>
            <a:endParaRPr sz="2100">
              <a:solidFill>
                <a:schemeClr val="lt1"/>
              </a:solidFill>
            </a:endParaRPr>
          </a:p>
        </p:txBody>
      </p:sp>
      <p:cxnSp>
        <p:nvCxnSpPr>
          <p:cNvPr id="138" name="Google Shape;138;p20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F850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56915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/>
        </p:nvSpPr>
        <p:spPr>
          <a:xfrm>
            <a:off x="648975" y="970950"/>
            <a:ext cx="46890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Los objetos son muy útiles para: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rgbClr val="EB5600"/>
                </a:solidFill>
                <a:latin typeface="Montserrat"/>
                <a:ea typeface="Montserrat"/>
                <a:cs typeface="Montserrat"/>
                <a:sym typeface="Montserrat"/>
              </a:rPr>
              <a:t>Representar entidades del mundo real: 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Puedes usar objetos para modelar personas, animales, productos, etc.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rgbClr val="FC4217"/>
                </a:solidFill>
                <a:latin typeface="Montserrat"/>
                <a:ea typeface="Montserrat"/>
                <a:cs typeface="Montserrat"/>
                <a:sym typeface="Montserrat"/>
              </a:rPr>
              <a:t>Organizar el código: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Los objetos te permiten agrupar datos y funciones relacionadas, haciendo tu código más modular y fácil de mantener.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rgbClr val="FC4217"/>
                </a:solidFill>
                <a:latin typeface="Montserrat"/>
                <a:ea typeface="Montserrat"/>
                <a:cs typeface="Montserrat"/>
                <a:sym typeface="Montserrat"/>
              </a:rPr>
              <a:t>Crear estructuras de datos complejas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: Puedes crear objetos que contienen otros objetos, formando estructuras jerárquicas.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1" name="Google Shape;141;p20"/>
          <p:cNvPicPr preferRelativeResize="0"/>
          <p:nvPr/>
        </p:nvPicPr>
        <p:blipFill rotWithShape="1">
          <a:blip r:embed="rId4">
            <a:alphaModFix/>
          </a:blip>
          <a:srcRect b="0" l="20360" r="8201" t="1400"/>
          <a:stretch/>
        </p:blipFill>
        <p:spPr>
          <a:xfrm>
            <a:off x="5598925" y="1924150"/>
            <a:ext cx="3320501" cy="19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111E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" name="Google Shape;146;p21"/>
          <p:cNvCxnSpPr/>
          <p:nvPr/>
        </p:nvCxnSpPr>
        <p:spPr>
          <a:xfrm>
            <a:off x="569152" y="387559"/>
            <a:ext cx="0" cy="228300"/>
          </a:xfrm>
          <a:prstGeom prst="straightConnector1">
            <a:avLst/>
          </a:prstGeom>
          <a:noFill/>
          <a:ln cap="flat" cmpd="sng" w="38100">
            <a:solidFill>
              <a:srgbClr val="FF850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7" name="Google Shape;147;p21"/>
          <p:cNvPicPr preferRelativeResize="0"/>
          <p:nvPr/>
        </p:nvPicPr>
        <p:blipFill rotWithShape="1">
          <a:blip r:embed="rId3">
            <a:alphaModFix/>
          </a:blip>
          <a:srcRect b="40815" l="12047" r="12039" t="40815"/>
          <a:stretch/>
        </p:blipFill>
        <p:spPr>
          <a:xfrm>
            <a:off x="569150" y="4740363"/>
            <a:ext cx="539401" cy="130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02364" y="104714"/>
            <a:ext cx="596800" cy="5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6700" y="1127735"/>
            <a:ext cx="3723450" cy="152121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1"/>
          <p:cNvSpPr txBox="1"/>
          <p:nvPr/>
        </p:nvSpPr>
        <p:spPr>
          <a:xfrm>
            <a:off x="1108550" y="2740300"/>
            <a:ext cx="3831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En este ejemplo, el </a:t>
            </a:r>
            <a:r>
              <a:rPr b="1" lang="en">
                <a:solidFill>
                  <a:srgbClr val="F01313"/>
                </a:solidFill>
                <a:latin typeface="Montserrat"/>
                <a:ea typeface="Montserrat"/>
                <a:cs typeface="Montserrat"/>
                <a:sym typeface="Montserrat"/>
              </a:rPr>
              <a:t>objeto estudiante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tiene una </a:t>
            </a:r>
            <a:r>
              <a:rPr b="1" lang="en">
                <a:solidFill>
                  <a:srgbClr val="29CF49"/>
                </a:solidFill>
                <a:latin typeface="Montserrat"/>
                <a:ea typeface="Montserrat"/>
                <a:cs typeface="Montserrat"/>
                <a:sym typeface="Montserrat"/>
              </a:rPr>
              <a:t>propiedad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calificaciones que almacena un </a:t>
            </a: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arreglo de números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y una propiedad materias que </a:t>
            </a:r>
            <a:r>
              <a:rPr b="1" lang="en">
                <a:solidFill>
                  <a:srgbClr val="EB5600"/>
                </a:solidFill>
                <a:latin typeface="Montserrat"/>
                <a:ea typeface="Montserrat"/>
                <a:cs typeface="Montserrat"/>
                <a:sym typeface="Montserrat"/>
              </a:rPr>
              <a:t>almacena un arreglo de cadenas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606777" y="297410"/>
            <a:ext cx="58170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Ejemplo 1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 rotWithShape="1">
          <a:blip r:embed="rId6">
            <a:alphaModFix/>
          </a:blip>
          <a:srcRect b="2764" l="22055" r="57672" t="4480"/>
          <a:stretch/>
        </p:blipFill>
        <p:spPr>
          <a:xfrm>
            <a:off x="6918350" y="0"/>
            <a:ext cx="168624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 rotWithShape="1">
          <a:blip r:embed="rId7">
            <a:alphaModFix/>
          </a:blip>
          <a:srcRect b="2764" l="42328" r="51186" t="4480"/>
          <a:stretch/>
        </p:blipFill>
        <p:spPr>
          <a:xfrm>
            <a:off x="8604600" y="0"/>
            <a:ext cx="5394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